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19" r:id="rId2"/>
    <p:sldId id="318" r:id="rId3"/>
    <p:sldId id="32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2F3F5-E3EA-4507-A788-0AC8300C8E5A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A2945-A38B-4C51-8F34-D3257D2854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797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56+24 class one 22 class 2</a:t>
            </a:r>
          </a:p>
          <a:p>
            <a:r>
              <a:rPr lang="en-GB" dirty="0"/>
              <a:t>78 + 24 = 102</a:t>
            </a:r>
            <a:endParaRPr lang="it-IT" dirty="0"/>
          </a:p>
          <a:p>
            <a:endParaRPr lang="it-IT" dirty="0"/>
          </a:p>
          <a:p>
            <a:r>
              <a:rPr lang="it-IT" dirty="0"/>
              <a:t>Cliotop pubs – </a:t>
            </a:r>
            <a:r>
              <a:rPr lang="en-GB" dirty="0"/>
              <a:t> 17 conf – workshop – other </a:t>
            </a:r>
            <a:r>
              <a:rPr lang="en-GB" dirty="0" err="1"/>
              <a:t>pres</a:t>
            </a:r>
            <a:r>
              <a:rPr lang="en-GB" dirty="0"/>
              <a:t> – 8 session chair 4</a:t>
            </a:r>
          </a:p>
          <a:p>
            <a:r>
              <a:rPr lang="it-IT" dirty="0"/>
              <a:t>ICED pubs 3, but more   – </a:t>
            </a:r>
            <a:r>
              <a:rPr lang="en-GB" dirty="0"/>
              <a:t> conf – workshop 1 – other 2 session</a:t>
            </a:r>
          </a:p>
          <a:p>
            <a:r>
              <a:rPr lang="en-GB" dirty="0"/>
              <a:t>ESSAS pubs 10(2)– conf – workshop 3 - other</a:t>
            </a:r>
            <a:endParaRPr lang="it-IT" dirty="0"/>
          </a:p>
          <a:p>
            <a:r>
              <a:rPr lang="it-IT" dirty="0"/>
              <a:t>SIBER pubs 21(11) – </a:t>
            </a:r>
            <a:r>
              <a:rPr lang="en-GB" dirty="0"/>
              <a:t> conf – workshop – other 4 sessions 1 </a:t>
            </a:r>
            <a:r>
              <a:rPr lang="en-GB" dirty="0" err="1"/>
              <a:t>pres</a:t>
            </a:r>
            <a:endParaRPr lang="en-GB" dirty="0"/>
          </a:p>
          <a:p>
            <a:r>
              <a:rPr lang="en-GB" dirty="0"/>
              <a:t>CMWG pubs – conf – workshop 4 – other 2 </a:t>
            </a:r>
            <a:r>
              <a:rPr lang="en-GB" dirty="0" err="1"/>
              <a:t>pres</a:t>
            </a:r>
            <a:endParaRPr lang="it-IT" dirty="0"/>
          </a:p>
          <a:p>
            <a:r>
              <a:rPr lang="it-IT" dirty="0"/>
              <a:t>HDWG pubs (9)– </a:t>
            </a:r>
            <a:r>
              <a:rPr lang="en-GB" dirty="0"/>
              <a:t> conf – workshop – other</a:t>
            </a:r>
          </a:p>
          <a:p>
            <a:r>
              <a:rPr lang="en-GB" dirty="0"/>
              <a:t>SIOA pubs 5 – conf – workshop 1 – other 5 training courses 1 sessions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IOC-R  pubs – conf – workshop –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Imecan</a:t>
            </a:r>
            <a:r>
              <a:rPr lang="en-GB" dirty="0"/>
              <a:t> 1 workshop</a:t>
            </a:r>
            <a:endParaRPr lang="it-IT" dirty="0"/>
          </a:p>
          <a:p>
            <a:endParaRPr lang="it-IT" dirty="0"/>
          </a:p>
          <a:p>
            <a:r>
              <a:rPr lang="it-IT" dirty="0"/>
              <a:t>Research topics 24 </a:t>
            </a:r>
          </a:p>
          <a:p>
            <a:endParaRPr lang="it-IT" dirty="0"/>
          </a:p>
          <a:p>
            <a:r>
              <a:rPr lang="it-IT" dirty="0"/>
              <a:t>Recalculated from report to SCOR</a:t>
            </a:r>
          </a:p>
          <a:p>
            <a:r>
              <a:rPr lang="it-IT" dirty="0"/>
              <a:t>Peer-reviewed 138+24 = 162</a:t>
            </a:r>
          </a:p>
          <a:p>
            <a:r>
              <a:rPr lang="it-IT" dirty="0"/>
              <a:t>Non-peer reviewed 9 - 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24D5A-23F0-4B77-BD7D-43674F20BD8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50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12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57C4-F893-4540-86B3-F6B6CB1C1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C9BF0-A3BC-48EA-A01C-C61677CAF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BD62-E62A-4012-9269-BD619C56B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F0AAE-B6D7-4B97-9FDD-5065105B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D6790-5000-4414-8A9B-7DCB9134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69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A559-F672-4032-BF07-C20666D1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91677-EB43-4C28-AA6D-E22EA0492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721EE-9E66-41E6-9E05-5D7ED20D3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39EFA-2963-49E9-8BD8-07B2ABA8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642B4-113A-4EF7-9969-CD58F345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950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D73D67-A400-447E-92E2-FAF4EBFDF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88FD4-FC8B-4609-91BA-B670157FD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61312-CF2A-4EE9-91EC-01332146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94BB1-0109-40DC-872C-EB64FA56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FA402-C79C-4AA4-963A-9C0AA392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41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1C83-D9FF-46B3-A4DA-EF730AE7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20DA1-3523-4ECD-A6F9-522C714ED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08692-1837-4255-8CD6-35F08B4D7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DF528-6C40-43C8-B1C4-C8AAD47D6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32CCB-62F1-4D89-A288-DD08656BF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81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B708-9A98-4DF5-AE39-3F46D2E0E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EBB15-3384-4605-BEE8-F9BA4FBE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AC97E-1F1D-4D0D-88C4-09E6C6D7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1B0CF-B3B0-493B-8A5E-2FD206ECF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DC2D6-3013-4A4F-BAF1-49130F88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78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0A92E-2C20-4BD9-A382-1E39E7398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52C1-C1B6-4FFB-8A61-D13F05358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548A3-90EA-443B-997D-71AFA5239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F3F4A-5F4B-4A98-A6D1-A7EA86C5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5FFDC-B4FA-4589-AF86-B8F28E3F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6B4BD-6E1E-42EE-8F1A-AC43742C2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95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44E4D-47F5-4B45-A4D9-EC983DBE7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FC246-3606-49D9-892F-E0585FD3E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2362F-537E-4E21-A6B4-516D3EFD7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E7427-AC1C-4EC4-A507-A1844499D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9BD92F-214F-4E15-A146-E01D61772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E9D5FB-8178-4E9B-9961-AE12D69E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6C1A23-0F9E-4E7D-A998-FCA94299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FED758-584C-4637-B176-9F5F5CE0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869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07D3-EE9B-4B95-9BAB-68CD6567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ACF2C-1912-448B-B078-9EFB2FE9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8426F-2EBC-414B-8FFE-C5AAC913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C27AC-5870-49D8-9F7E-71140241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19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0A69E3-1F73-4F00-85C9-3C00969B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B8504E-3BF6-490A-9ADD-470F27D2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51301-3107-4E1B-9DF5-C5767807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25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73753-3F43-4D20-8A8E-91F789EB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409D5-E313-4005-AEFB-4FD824102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4473C-99F4-4E77-8C06-BDB5DEEE5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6EE-41B1-4787-BA0F-BE31254F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47524-C509-4481-BBA5-3D336E63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DAE34-1FF1-4E9E-A84B-BB58C3DB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617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BA82-640E-4773-98FC-D82E59CE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FC2516-F61B-4147-944E-696F76945E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AC637-3A69-4F13-B171-905071923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1F731-DFEA-4FEA-90FC-8CC5403B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D48C3-4A7B-42A1-8BE7-32B10B7C7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ED27E-6EBA-4EDE-B110-C11DCE92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87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610E94-EBA4-4144-A277-1021EB25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93FEA-A792-4500-86EE-FB9F115C9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8277A-A20F-44AC-86A0-B4FFFB791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77FF3-AB85-494A-AB7E-3DAF5204DB8E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BAB7A-C36D-4078-96EA-B2BB06F37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883E1-4BC5-4FBA-B145-A054646B0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4422-72CD-4350-8B90-1D1C0FE68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18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hyperlink" Target="https://imber.info/event/imbizo-6-buoyant-solutions-for-ocean-sustainability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F4E9F-CD4C-496F-8131-D5386AD39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861" y="2675459"/>
            <a:ext cx="2834886" cy="8900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F3C209-C2F2-430C-B2C9-A84BC368B7D1}"/>
              </a:ext>
            </a:extLst>
          </p:cNvPr>
          <p:cNvGrpSpPr/>
          <p:nvPr/>
        </p:nvGrpSpPr>
        <p:grpSpPr>
          <a:xfrm>
            <a:off x="1315155" y="5795252"/>
            <a:ext cx="9631525" cy="995204"/>
            <a:chOff x="1315155" y="5795252"/>
            <a:chExt cx="9631525" cy="995204"/>
          </a:xfrm>
        </p:grpSpPr>
        <p:pic>
          <p:nvPicPr>
            <p:cNvPr id="24" name="Picture 3" descr="SCOR_logo_new">
              <a:extLst>
                <a:ext uri="{FF2B5EF4-FFF2-40B4-BE49-F238E27FC236}">
                  <a16:creationId xmlns:a16="http://schemas.microsoft.com/office/drawing/2014/main" id="{F5ACEF77-D5EF-4B71-8C31-947D470FD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155" y="5795252"/>
              <a:ext cx="1684362" cy="995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EE2D9520-BBE9-43C5-BD13-611F34B14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782" y="5834724"/>
              <a:ext cx="2008898" cy="916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A9F79A3-63AA-4E96-94DC-0276204D4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60543" y="5871369"/>
              <a:ext cx="842971" cy="8429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BB81EA-F726-4AB6-A0DF-94B862B42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3078" y="5955836"/>
              <a:ext cx="1134327" cy="674036"/>
            </a:xfrm>
            <a:prstGeom prst="rect">
              <a:avLst/>
            </a:prstGeom>
          </p:spPr>
        </p:pic>
        <p:pic>
          <p:nvPicPr>
            <p:cNvPr id="28" name="Picture 2" descr="Ocean Frontier Institute">
              <a:extLst>
                <a:ext uri="{FF2B5EF4-FFF2-40B4-BE49-F238E27FC236}">
                  <a16:creationId xmlns:a16="http://schemas.microsoft.com/office/drawing/2014/main" id="{0DA4BACB-2690-4829-84C5-1641D0E68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8214" y="5987124"/>
              <a:ext cx="1698502" cy="611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http://imber.ceotr.ca/wp-content/uploads/2020/04/dal-logo-300x100.png">
              <a:extLst>
                <a:ext uri="{FF2B5EF4-FFF2-40B4-BE49-F238E27FC236}">
                  <a16:creationId xmlns:a16="http://schemas.microsoft.com/office/drawing/2014/main" id="{6F06D915-9C85-49DF-B96F-70CBE7E10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664" y="6032325"/>
              <a:ext cx="1563177" cy="52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MEOPAR">
              <a:extLst>
                <a:ext uri="{FF2B5EF4-FFF2-40B4-BE49-F238E27FC236}">
                  <a16:creationId xmlns:a16="http://schemas.microsoft.com/office/drawing/2014/main" id="{957C569C-DDB4-4B35-B056-BF46D68FA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529" y="5916236"/>
              <a:ext cx="907513" cy="753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2" descr="http://imber.ceotr.ca/wp-content/uploads/2020/07/pub-icons-from-ppt-300x99.png">
            <a:extLst>
              <a:ext uri="{FF2B5EF4-FFF2-40B4-BE49-F238E27FC236}">
                <a16:creationId xmlns:a16="http://schemas.microsoft.com/office/drawing/2014/main" id="{904DA727-394F-42FE-AD31-E588B003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5" y="2622683"/>
            <a:ext cx="2857143" cy="9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2E8D32-2798-44C3-9F73-F167524C28C8}"/>
              </a:ext>
            </a:extLst>
          </p:cNvPr>
          <p:cNvSpPr txBox="1"/>
          <p:nvPr/>
        </p:nvSpPr>
        <p:spPr>
          <a:xfrm>
            <a:off x="5812247" y="607869"/>
            <a:ext cx="5702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Outputs</a:t>
            </a:r>
            <a:r>
              <a:rPr kumimoji="0" lang="en-GB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2020-2021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D3E336-700A-4C67-A6A3-F44C1509B551}"/>
              </a:ext>
            </a:extLst>
          </p:cNvPr>
          <p:cNvGrpSpPr/>
          <p:nvPr/>
        </p:nvGrpSpPr>
        <p:grpSpPr>
          <a:xfrm>
            <a:off x="7121092" y="3585952"/>
            <a:ext cx="2320320" cy="523220"/>
            <a:chOff x="5735967" y="2641761"/>
            <a:chExt cx="2320320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236CBA-030D-4D2E-BCE5-038C1B505408}"/>
                </a:ext>
              </a:extLst>
            </p:cNvPr>
            <p:cNvSpPr txBox="1"/>
            <p:nvPr/>
          </p:nvSpPr>
          <p:spPr>
            <a:xfrm>
              <a:off x="6208794" y="2641761"/>
              <a:ext cx="18474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2774AA"/>
                  </a:solidFill>
                </a:rPr>
                <a:t>Workshops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18BDF87-80A3-4F2D-B2F1-5A3DEF7BF880}"/>
                </a:ext>
              </a:extLst>
            </p:cNvPr>
            <p:cNvSpPr txBox="1"/>
            <p:nvPr/>
          </p:nvSpPr>
          <p:spPr>
            <a:xfrm>
              <a:off x="5735967" y="2641761"/>
              <a:ext cx="3513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2774AA"/>
                  </a:solidFill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4DD79C-46E0-4B4F-B6B8-304FE29D72CB}"/>
              </a:ext>
            </a:extLst>
          </p:cNvPr>
          <p:cNvGrpSpPr/>
          <p:nvPr/>
        </p:nvGrpSpPr>
        <p:grpSpPr>
          <a:xfrm>
            <a:off x="7121092" y="4167244"/>
            <a:ext cx="3655686" cy="523220"/>
            <a:chOff x="5735967" y="3111278"/>
            <a:chExt cx="365568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ACEB68-8DFB-4110-81EC-EA423430E662}"/>
                </a:ext>
              </a:extLst>
            </p:cNvPr>
            <p:cNvSpPr txBox="1"/>
            <p:nvPr/>
          </p:nvSpPr>
          <p:spPr>
            <a:xfrm>
              <a:off x="6208794" y="3111278"/>
              <a:ext cx="31828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2774AA"/>
                  </a:solidFill>
                </a:rPr>
                <a:t>Conference sessions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561679D-622B-4CC0-BFF6-1DAAA2671870}"/>
                </a:ext>
              </a:extLst>
            </p:cNvPr>
            <p:cNvSpPr txBox="1"/>
            <p:nvPr/>
          </p:nvSpPr>
          <p:spPr>
            <a:xfrm>
              <a:off x="5735967" y="3111278"/>
              <a:ext cx="3513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2774AA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4D79DC-4325-473F-987E-97C6CFDA6809}"/>
              </a:ext>
            </a:extLst>
          </p:cNvPr>
          <p:cNvGrpSpPr/>
          <p:nvPr/>
        </p:nvGrpSpPr>
        <p:grpSpPr>
          <a:xfrm>
            <a:off x="7121092" y="4748535"/>
            <a:ext cx="3133812" cy="523220"/>
            <a:chOff x="5735967" y="3580795"/>
            <a:chExt cx="3133812" cy="52322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12C1F4A-F5FC-49D0-820F-7FC3A62A8AD7}"/>
                </a:ext>
              </a:extLst>
            </p:cNvPr>
            <p:cNvSpPr txBox="1"/>
            <p:nvPr/>
          </p:nvSpPr>
          <p:spPr>
            <a:xfrm>
              <a:off x="6208794" y="3580795"/>
              <a:ext cx="2660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2774AA"/>
                  </a:solidFill>
                </a:rPr>
                <a:t>Training courses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DB36333-E8D5-46FA-92EE-FD4D8E38DF39}"/>
                </a:ext>
              </a:extLst>
            </p:cNvPr>
            <p:cNvSpPr txBox="1"/>
            <p:nvPr/>
          </p:nvSpPr>
          <p:spPr>
            <a:xfrm>
              <a:off x="5735967" y="3580795"/>
              <a:ext cx="3513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2774AA"/>
                  </a:solidFill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FFD76B-8866-4F05-91B0-2EAD094E2103}"/>
              </a:ext>
            </a:extLst>
          </p:cNvPr>
          <p:cNvSpPr txBox="1"/>
          <p:nvPr/>
        </p:nvSpPr>
        <p:spPr>
          <a:xfrm>
            <a:off x="761916" y="2136370"/>
            <a:ext cx="200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>
                <a:solidFill>
                  <a:srgbClr val="2774AA"/>
                </a:solidFill>
              </a:rPr>
              <a:t>Publications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5A1909-6F8F-4690-8E8D-DD384D431F33}"/>
              </a:ext>
            </a:extLst>
          </p:cNvPr>
          <p:cNvSpPr txBox="1"/>
          <p:nvPr/>
        </p:nvSpPr>
        <p:spPr>
          <a:xfrm>
            <a:off x="7086507" y="2133917"/>
            <a:ext cx="1576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>
                <a:solidFill>
                  <a:srgbClr val="2774AA"/>
                </a:solidFill>
              </a:rPr>
              <a:t>Meetings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69BFA-8979-4114-AAB1-BEBE4AAEE9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421" y="364865"/>
            <a:ext cx="5029636" cy="124369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96F9B4-C507-48AC-B86B-C24EA74F6448}"/>
              </a:ext>
            </a:extLst>
          </p:cNvPr>
          <p:cNvGrpSpPr/>
          <p:nvPr/>
        </p:nvGrpSpPr>
        <p:grpSpPr>
          <a:xfrm>
            <a:off x="677268" y="3685179"/>
            <a:ext cx="3013839" cy="523220"/>
            <a:chOff x="5545214" y="2641761"/>
            <a:chExt cx="3013839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458E736-FC3E-4D48-B8FE-0C0167DE49DB}"/>
                </a:ext>
              </a:extLst>
            </p:cNvPr>
            <p:cNvSpPr txBox="1"/>
            <p:nvPr/>
          </p:nvSpPr>
          <p:spPr>
            <a:xfrm>
              <a:off x="6208794" y="2641761"/>
              <a:ext cx="23502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2774AA"/>
                  </a:solidFill>
                </a:rPr>
                <a:t>Peer-reviewed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215480C-F65E-4205-8D09-C743D6FB8363}"/>
                </a:ext>
              </a:extLst>
            </p:cNvPr>
            <p:cNvSpPr txBox="1"/>
            <p:nvPr/>
          </p:nvSpPr>
          <p:spPr>
            <a:xfrm>
              <a:off x="5545214" y="2641761"/>
              <a:ext cx="7328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2774AA"/>
                  </a:solidFill>
                </a:rPr>
                <a:t>171</a:t>
              </a:r>
              <a:endParaRPr lang="en-GB" sz="2800" b="1" dirty="0">
                <a:solidFill>
                  <a:srgbClr val="2774AA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D32A4D9-0BD7-46E0-8947-F9489C289877}"/>
              </a:ext>
            </a:extLst>
          </p:cNvPr>
          <p:cNvSpPr txBox="1"/>
          <p:nvPr/>
        </p:nvSpPr>
        <p:spPr>
          <a:xfrm>
            <a:off x="1340848" y="4252589"/>
            <a:ext cx="3738075" cy="748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2800" b="1" dirty="0">
                <a:solidFill>
                  <a:srgbClr val="00B0F0"/>
                </a:solidFill>
              </a:rPr>
              <a:t>in 2 </a:t>
            </a:r>
            <a:r>
              <a:rPr lang="en-GB" sz="2800" b="1" i="1" dirty="0">
                <a:solidFill>
                  <a:srgbClr val="00B0F0"/>
                </a:solidFill>
              </a:rPr>
              <a:t>Frontiers in Marine </a:t>
            </a:r>
          </a:p>
          <a:p>
            <a:pPr>
              <a:lnSpc>
                <a:spcPts val="2500"/>
              </a:lnSpc>
            </a:pPr>
            <a:r>
              <a:rPr lang="en-GB" sz="2800" b="1" i="1" dirty="0">
                <a:solidFill>
                  <a:srgbClr val="00B0F0"/>
                </a:solidFill>
              </a:rPr>
              <a:t>Science </a:t>
            </a:r>
            <a:r>
              <a:rPr lang="en-GB" sz="2800" b="1" dirty="0">
                <a:solidFill>
                  <a:srgbClr val="00B0F0"/>
                </a:solidFill>
              </a:rPr>
              <a:t>Research Topics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C24959-8155-4292-A3D5-9FFE08A193D6}"/>
              </a:ext>
            </a:extLst>
          </p:cNvPr>
          <p:cNvSpPr txBox="1"/>
          <p:nvPr/>
        </p:nvSpPr>
        <p:spPr>
          <a:xfrm>
            <a:off x="768638" y="416852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B0F0"/>
                </a:solidFill>
              </a:rPr>
              <a:t>59</a:t>
            </a:r>
            <a:endParaRPr lang="en-GB" sz="2800" b="1" dirty="0">
              <a:solidFill>
                <a:srgbClr val="00B0F0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2683951-A6E6-4219-A152-A07AD3239ED7}"/>
              </a:ext>
            </a:extLst>
          </p:cNvPr>
          <p:cNvGrpSpPr/>
          <p:nvPr/>
        </p:nvGrpSpPr>
        <p:grpSpPr>
          <a:xfrm>
            <a:off x="860008" y="4958313"/>
            <a:ext cx="3876193" cy="523220"/>
            <a:chOff x="5727954" y="2641761"/>
            <a:chExt cx="3876193" cy="52322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D411926-262B-49AD-B47F-6D2991D02055}"/>
                </a:ext>
              </a:extLst>
            </p:cNvPr>
            <p:cNvSpPr txBox="1"/>
            <p:nvPr/>
          </p:nvSpPr>
          <p:spPr>
            <a:xfrm>
              <a:off x="6208794" y="2641761"/>
              <a:ext cx="33953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2774AA"/>
                  </a:solidFill>
                </a:rPr>
                <a:t>Policy relevant report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74B9941-AFB7-451F-A505-E1BA0588DBC6}"/>
                </a:ext>
              </a:extLst>
            </p:cNvPr>
            <p:cNvSpPr txBox="1"/>
            <p:nvPr/>
          </p:nvSpPr>
          <p:spPr>
            <a:xfrm>
              <a:off x="5727954" y="264176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2774AA"/>
                  </a:solidFill>
                </a:rPr>
                <a:t>1</a:t>
              </a:r>
              <a:endParaRPr lang="en-GB" sz="2800" b="1" dirty="0">
                <a:solidFill>
                  <a:srgbClr val="2774A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55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391FE579-A22E-4007-A43D-CC8D665BFD9E}"/>
              </a:ext>
            </a:extLst>
          </p:cNvPr>
          <p:cNvSpPr txBox="1"/>
          <p:nvPr/>
        </p:nvSpPr>
        <p:spPr>
          <a:xfrm>
            <a:off x="6101749" y="563214"/>
            <a:ext cx="2836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CA951E-3670-4F30-B4D2-E76E873778BF}"/>
              </a:ext>
            </a:extLst>
          </p:cNvPr>
          <p:cNvGrpSpPr/>
          <p:nvPr/>
        </p:nvGrpSpPr>
        <p:grpSpPr>
          <a:xfrm>
            <a:off x="1315155" y="5795252"/>
            <a:ext cx="9631525" cy="995204"/>
            <a:chOff x="1315155" y="5795252"/>
            <a:chExt cx="9631525" cy="995204"/>
          </a:xfrm>
        </p:grpSpPr>
        <p:pic>
          <p:nvPicPr>
            <p:cNvPr id="17" name="Picture 3" descr="SCOR_logo_new">
              <a:extLst>
                <a:ext uri="{FF2B5EF4-FFF2-40B4-BE49-F238E27FC236}">
                  <a16:creationId xmlns:a16="http://schemas.microsoft.com/office/drawing/2014/main" id="{D6391A5E-8D3A-4A85-8B7F-4C365A95B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155" y="5795252"/>
              <a:ext cx="1684362" cy="995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B6A59649-EFA1-4679-9D9B-150630D6C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782" y="5834724"/>
              <a:ext cx="2008898" cy="916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62C053-6C0F-49C6-A8AE-F63220CC9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60543" y="5871369"/>
              <a:ext cx="842971" cy="84297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312E118-0A2F-4F29-8F42-EF692742A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3078" y="5955836"/>
              <a:ext cx="1134327" cy="674036"/>
            </a:xfrm>
            <a:prstGeom prst="rect">
              <a:avLst/>
            </a:prstGeom>
          </p:spPr>
        </p:pic>
        <p:pic>
          <p:nvPicPr>
            <p:cNvPr id="21" name="Picture 2" descr="Ocean Frontier Institute">
              <a:extLst>
                <a:ext uri="{FF2B5EF4-FFF2-40B4-BE49-F238E27FC236}">
                  <a16:creationId xmlns:a16="http://schemas.microsoft.com/office/drawing/2014/main" id="{5CFADEF8-82F7-458C-9728-BC51E052D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8214" y="5987124"/>
              <a:ext cx="1698502" cy="611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imber.ceotr.ca/wp-content/uploads/2020/04/dal-logo-300x100.png">
              <a:extLst>
                <a:ext uri="{FF2B5EF4-FFF2-40B4-BE49-F238E27FC236}">
                  <a16:creationId xmlns:a16="http://schemas.microsoft.com/office/drawing/2014/main" id="{6275F4D6-DB0F-4674-9DBA-58947A3CA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664" y="6032325"/>
              <a:ext cx="1563177" cy="52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MEOPAR">
              <a:extLst>
                <a:ext uri="{FF2B5EF4-FFF2-40B4-BE49-F238E27FC236}">
                  <a16:creationId xmlns:a16="http://schemas.microsoft.com/office/drawing/2014/main" id="{70597FD6-000F-48EF-A6F7-2953495F8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529" y="5916236"/>
              <a:ext cx="907513" cy="753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BC15D13-A639-45DA-82A1-C6517A8F1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548" y="402485"/>
            <a:ext cx="5026127" cy="1244788"/>
          </a:xfrm>
          <a:prstGeom prst="rect">
            <a:avLst/>
          </a:prstGeom>
        </p:spPr>
      </p:pic>
      <p:pic>
        <p:nvPicPr>
          <p:cNvPr id="25" name="Picture 5" descr="IMB6 web Banner-1-S">
            <a:hlinkClick r:id="rId11"/>
            <a:extLst>
              <a:ext uri="{FF2B5EF4-FFF2-40B4-BE49-F238E27FC236}">
                <a16:creationId xmlns:a16="http://schemas.microsoft.com/office/drawing/2014/main" id="{FFCE2332-7369-4814-8435-DF781CB2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4" y="3899367"/>
            <a:ext cx="4646076" cy="181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58061F-985D-46D3-8411-B0F74ED9CAE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5" t="9506" r="1" b="4040"/>
          <a:stretch/>
        </p:blipFill>
        <p:spPr>
          <a:xfrm>
            <a:off x="578734" y="2040632"/>
            <a:ext cx="6180881" cy="17562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6632CC-286F-4E01-BE92-F5077D92F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5" b="74484"/>
          <a:stretch/>
        </p:blipFill>
        <p:spPr>
          <a:xfrm>
            <a:off x="577399" y="1876466"/>
            <a:ext cx="1297700" cy="529461"/>
          </a:xfrm>
          <a:prstGeom prst="rect">
            <a:avLst/>
          </a:prstGeom>
        </p:spPr>
      </p:pic>
      <p:pic>
        <p:nvPicPr>
          <p:cNvPr id="28" name="Picture 27" descr="C:\Users\a21561\AppData\Local\Microsoft\Windows\INetCacheContent.Word\imber logo.png">
            <a:extLst>
              <a:ext uri="{FF2B5EF4-FFF2-40B4-BE49-F238E27FC236}">
                <a16:creationId xmlns:a16="http://schemas.microsoft.com/office/drawing/2014/main" id="{C3076962-ADED-42F5-A931-39EDAFEAC2C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1" b="-1128"/>
          <a:stretch/>
        </p:blipFill>
        <p:spPr bwMode="auto">
          <a:xfrm>
            <a:off x="1916534" y="2040633"/>
            <a:ext cx="1019981" cy="25489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96B86A-EA24-4F78-BFDB-BE4F68C476A7}"/>
              </a:ext>
            </a:extLst>
          </p:cNvPr>
          <p:cNvSpPr txBox="1"/>
          <p:nvPr/>
        </p:nvSpPr>
        <p:spPr>
          <a:xfrm>
            <a:off x="7998106" y="2789498"/>
            <a:ext cx="37733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Pictures that convey a few of the new science plan priorities from the midterm review ?</a:t>
            </a:r>
          </a:p>
          <a:p>
            <a:r>
              <a:rPr lang="en-GB" dirty="0"/>
              <a:t>Data hub ?</a:t>
            </a:r>
          </a:p>
          <a:p>
            <a:r>
              <a:rPr lang="en-GB" dirty="0"/>
              <a:t>Fisheries and aquaculture</a:t>
            </a:r>
          </a:p>
          <a:p>
            <a:r>
              <a:rPr lang="en-GB" dirty="0"/>
              <a:t>Marine spatial planning</a:t>
            </a:r>
          </a:p>
          <a:p>
            <a:r>
              <a:rPr lang="en-GB" dirty="0"/>
              <a:t>IC4, 5 and 6</a:t>
            </a:r>
          </a:p>
        </p:txBody>
      </p:sp>
    </p:spTree>
    <p:extLst>
      <p:ext uri="{BB962C8B-B14F-4D97-AF65-F5344CB8AC3E}">
        <p14:creationId xmlns:p14="http://schemas.microsoft.com/office/powerpoint/2010/main" val="36318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A72E7-9EB0-49E7-8020-5C5690E41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312" y="2068031"/>
            <a:ext cx="4041998" cy="4724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69E3A-400B-4804-AFDD-82350D363D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835"/>
          <a:stretch/>
        </p:blipFill>
        <p:spPr>
          <a:xfrm>
            <a:off x="0" y="2068031"/>
            <a:ext cx="4043494" cy="472242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91FE579-A22E-4007-A43D-CC8D665BFD9E}"/>
              </a:ext>
            </a:extLst>
          </p:cNvPr>
          <p:cNvSpPr txBox="1"/>
          <p:nvPr/>
        </p:nvSpPr>
        <p:spPr>
          <a:xfrm>
            <a:off x="5573664" y="563214"/>
            <a:ext cx="5931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solidFill>
                  <a:srgbClr val="0070C0"/>
                </a:solidFill>
                <a:latin typeface="Calibri" panose="020F0502020204030204"/>
              </a:rPr>
              <a:t>E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vents in 2021-2022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CA951E-3670-4F30-B4D2-E76E873778BF}"/>
              </a:ext>
            </a:extLst>
          </p:cNvPr>
          <p:cNvGrpSpPr/>
          <p:nvPr/>
        </p:nvGrpSpPr>
        <p:grpSpPr>
          <a:xfrm>
            <a:off x="1315155" y="5795252"/>
            <a:ext cx="9631525" cy="995204"/>
            <a:chOff x="1315155" y="5795252"/>
            <a:chExt cx="9631525" cy="995204"/>
          </a:xfrm>
        </p:grpSpPr>
        <p:pic>
          <p:nvPicPr>
            <p:cNvPr id="17" name="Picture 3" descr="SCOR_logo_new">
              <a:extLst>
                <a:ext uri="{FF2B5EF4-FFF2-40B4-BE49-F238E27FC236}">
                  <a16:creationId xmlns:a16="http://schemas.microsoft.com/office/drawing/2014/main" id="{D6391A5E-8D3A-4A85-8B7F-4C365A95B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155" y="5795252"/>
              <a:ext cx="1684362" cy="995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B6A59649-EFA1-4679-9D9B-150630D6C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782" y="5834724"/>
              <a:ext cx="2008898" cy="916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62C053-6C0F-49C6-A8AE-F63220CC9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60543" y="5871369"/>
              <a:ext cx="842971" cy="84297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312E118-0A2F-4F29-8F42-EF692742A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3078" y="5955836"/>
              <a:ext cx="1134327" cy="674036"/>
            </a:xfrm>
            <a:prstGeom prst="rect">
              <a:avLst/>
            </a:prstGeom>
          </p:spPr>
        </p:pic>
        <p:pic>
          <p:nvPicPr>
            <p:cNvPr id="21" name="Picture 2" descr="Ocean Frontier Institute">
              <a:extLst>
                <a:ext uri="{FF2B5EF4-FFF2-40B4-BE49-F238E27FC236}">
                  <a16:creationId xmlns:a16="http://schemas.microsoft.com/office/drawing/2014/main" id="{5CFADEF8-82F7-458C-9728-BC51E052D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8214" y="5987124"/>
              <a:ext cx="1698502" cy="611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imber.ceotr.ca/wp-content/uploads/2020/04/dal-logo-300x100.png">
              <a:extLst>
                <a:ext uri="{FF2B5EF4-FFF2-40B4-BE49-F238E27FC236}">
                  <a16:creationId xmlns:a16="http://schemas.microsoft.com/office/drawing/2014/main" id="{6275F4D6-DB0F-4674-9DBA-58947A3CA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664" y="6032325"/>
              <a:ext cx="1563177" cy="52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MEOPAR">
              <a:extLst>
                <a:ext uri="{FF2B5EF4-FFF2-40B4-BE49-F238E27FC236}">
                  <a16:creationId xmlns:a16="http://schemas.microsoft.com/office/drawing/2014/main" id="{70597FD6-000F-48EF-A6F7-2953495F8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529" y="5916236"/>
              <a:ext cx="907513" cy="753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BC15D13-A639-45DA-82A1-C6517A8F1A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548" y="402485"/>
            <a:ext cx="5026127" cy="1244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66037F-053A-47D1-897F-2EA409AC9DCA}"/>
              </a:ext>
            </a:extLst>
          </p:cNvPr>
          <p:cNvSpPr txBox="1"/>
          <p:nvPr/>
        </p:nvSpPr>
        <p:spPr>
          <a:xfrm>
            <a:off x="4699707" y="2558639"/>
            <a:ext cx="873957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4400" b="1" dirty="0"/>
              <a:t>2</a:t>
            </a:r>
            <a:r>
              <a:rPr lang="en-GB" sz="4400" b="1" baseline="30000" dirty="0"/>
              <a:t>nd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C742D3-DB57-4660-9DE7-FC7B994B5F1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5101" t="1502" r="5101" b="4089"/>
          <a:stretch/>
        </p:blipFill>
        <p:spPr>
          <a:xfrm>
            <a:off x="8055310" y="2348999"/>
            <a:ext cx="2211434" cy="29012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53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5172</TotalTime>
  <Words>191</Words>
  <Application>Microsoft Office PowerPoint</Application>
  <PresentationFormat>Widescreen</PresentationFormat>
  <Paragraphs>43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Claydon</dc:creator>
  <cp:lastModifiedBy>John Claydon</cp:lastModifiedBy>
  <cp:revision>11</cp:revision>
  <dcterms:created xsi:type="dcterms:W3CDTF">2020-10-14T10:43:32Z</dcterms:created>
  <dcterms:modified xsi:type="dcterms:W3CDTF">2021-10-07T19:09:34Z</dcterms:modified>
</cp:coreProperties>
</file>